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2" r:id="rId3"/>
    <p:sldId id="284"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20-09-2021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9/20/2021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4.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6/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26</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26</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1630791"/>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What is EML ?</a:t>
            </a:r>
          </a:p>
          <a:p>
            <a:pPr marL="742727" lvl="1" indent="-285664">
              <a:buFont typeface="Arial" panose="020B0604020202020204" pitchFamily="34" charset="0"/>
              <a:buChar char="•"/>
            </a:pPr>
            <a:r>
              <a:rPr lang="en-IN" sz="1999" dirty="0">
                <a:solidFill>
                  <a:schemeClr val="bg1"/>
                </a:solidFill>
              </a:rPr>
              <a:t>Why we use EML</a:t>
            </a:r>
          </a:p>
          <a:p>
            <a:pPr marL="742727" lvl="1" indent="-285664">
              <a:buFont typeface="Arial" panose="020B0604020202020204" pitchFamily="34" charset="0"/>
              <a:buChar char="•"/>
            </a:pPr>
            <a:r>
              <a:rPr lang="en-IN" sz="1999" dirty="0">
                <a:solidFill>
                  <a:schemeClr val="bg1"/>
                </a:solidFill>
              </a:rPr>
              <a:t>Syntax of EML</a:t>
            </a:r>
          </a:p>
          <a:p>
            <a:pPr marL="742727" lvl="1" indent="-285664">
              <a:buFont typeface="Arial" panose="020B0604020202020204" pitchFamily="34" charset="0"/>
              <a:buChar char="•"/>
            </a:pPr>
            <a:r>
              <a:rPr lang="en-IN" sz="1999" dirty="0" smtClean="0">
                <a:solidFill>
                  <a:schemeClr val="bg1"/>
                </a:solidFill>
              </a:rPr>
              <a:t>C-R-U-D </a:t>
            </a:r>
            <a:r>
              <a:rPr lang="en-IN" sz="1999" dirty="0">
                <a:solidFill>
                  <a:schemeClr val="bg1"/>
                </a:solidFill>
              </a:rPr>
              <a:t>Using EML</a:t>
            </a:r>
          </a:p>
          <a:p>
            <a:pPr marL="742727" lvl="1" indent="-285664">
              <a:buFont typeface="Arial" panose="020B0604020202020204" pitchFamily="34" charset="0"/>
              <a:buChar char="•"/>
            </a:pPr>
            <a:r>
              <a:rPr lang="en-IN" sz="1999" dirty="0">
                <a:solidFill>
                  <a:schemeClr val="bg1"/>
                </a:solidFill>
              </a:rPr>
              <a:t>Implementation of EML</a:t>
            </a: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What is EML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solidFill>
                  <a:schemeClr val="bg1"/>
                </a:solidFill>
              </a:rPr>
              <a:t>The </a:t>
            </a:r>
            <a:r>
              <a:rPr lang="en-US" sz="1800" b="1" dirty="0">
                <a:solidFill>
                  <a:schemeClr val="bg1"/>
                </a:solidFill>
              </a:rPr>
              <a:t>Entity Manipulation Language</a:t>
            </a:r>
            <a:r>
              <a:rPr lang="en-US" sz="1800" dirty="0">
                <a:solidFill>
                  <a:schemeClr val="bg1"/>
                </a:solidFill>
              </a:rPr>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solidFill>
                  <a:schemeClr val="bg1"/>
                </a:solidFill>
              </a:rPr>
              <a:t>ABAP.</a:t>
            </a:r>
            <a:endParaRPr lang="en-IN" sz="1800" dirty="0">
              <a:solidFill>
                <a:schemeClr val="bg1"/>
              </a:solidFill>
            </a:endParaRPr>
          </a:p>
          <a:p>
            <a:pPr algn="just"/>
            <a:r>
              <a:rPr lang="en-US" sz="1800" dirty="0">
                <a:solidFill>
                  <a:schemeClr val="bg1"/>
                </a:solidFill>
              </a:rPr>
              <a:t>A Business Object in RESTful ABAP is consists of multiple Entities. This is a entity composition tree with one entity acting as a root. EML is part of the ABAP language and used in context of RESTful ABAP to control the BO behavior </a:t>
            </a:r>
            <a:r>
              <a:rPr lang="en-US" sz="1800" b="1" dirty="0">
                <a:solidFill>
                  <a:schemeClr val="bg1"/>
                </a:solidFill>
              </a:rPr>
              <a:t>(create, read, update, delete). </a:t>
            </a:r>
            <a:endParaRPr lang="en-US" sz="1800" b="1" dirty="0" smtClean="0">
              <a:solidFill>
                <a:schemeClr val="bg1"/>
              </a:solidFill>
            </a:endParaRPr>
          </a:p>
          <a:p>
            <a:pPr algn="just"/>
            <a:endParaRPr lang="en-US" sz="1800" b="1" dirty="0">
              <a:solidFill>
                <a:schemeClr val="bg1"/>
              </a:solidFill>
            </a:endParaRPr>
          </a:p>
          <a:p>
            <a:pPr algn="just"/>
            <a:endParaRPr lang="en-US" sz="1800" b="1" dirty="0" smtClean="0">
              <a:solidFill>
                <a:schemeClr val="bg1"/>
              </a:solidFill>
            </a:endParaRPr>
          </a:p>
          <a:p>
            <a:pPr algn="just"/>
            <a:r>
              <a:rPr lang="en-US" sz="1800" dirty="0">
                <a:solidFill>
                  <a:schemeClr val="bg1"/>
                </a:solidFill>
              </a:rPr>
              <a:t>We can use the EML in ABAP to test our BO. We can call the BO using EMP from ABAP program in 2 ways</a:t>
            </a:r>
          </a:p>
          <a:p>
            <a:pPr algn="just"/>
            <a:endParaRPr lang="en-US" sz="1800" b="1" dirty="0">
              <a:solidFill>
                <a:schemeClr val="bg1"/>
              </a:solidFill>
            </a:endParaRPr>
          </a:p>
        </p:txBody>
      </p:sp>
      <p:sp>
        <p:nvSpPr>
          <p:cNvPr id="2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85720"/>
            <a:ext cx="10771237" cy="400110"/>
          </a:xfrm>
          <a:prstGeom prst="rect">
            <a:avLst/>
          </a:prstGeom>
        </p:spPr>
        <p:txBody>
          <a:bodyPr wrap="square">
            <a:spAutoFit/>
          </a:bodyPr>
          <a:lstStyle/>
          <a:p>
            <a:r>
              <a:rPr lang="en-US" sz="2000" dirty="0">
                <a:solidFill>
                  <a:schemeClr val="bg1"/>
                </a:solidFill>
              </a:rPr>
              <a:t>The EML provides </a:t>
            </a:r>
            <a:r>
              <a:rPr lang="en-US" sz="2000" i="1" dirty="0">
                <a:solidFill>
                  <a:schemeClr val="bg1"/>
                </a:solidFill>
              </a:rPr>
              <a:t>us 3 important access statements </a:t>
            </a:r>
            <a:r>
              <a:rPr lang="en-US" sz="2000" dirty="0">
                <a:solidFill>
                  <a:schemeClr val="bg1"/>
                </a:solidFill>
              </a:rPr>
              <a:t>for Data Manipulation using </a:t>
            </a:r>
            <a:r>
              <a:rPr lang="en-US" sz="2000" dirty="0" smtClean="0">
                <a:solidFill>
                  <a:schemeClr val="bg1"/>
                </a:solidFill>
              </a:rPr>
              <a:t>BO( Business Object ).</a:t>
            </a:r>
            <a:endParaRPr lang="en-US" sz="2000" dirty="0">
              <a:solidFill>
                <a:schemeClr val="bg1"/>
              </a:solidFill>
            </a:endParaRPr>
          </a:p>
        </p:txBody>
      </p:sp>
      <p:sp>
        <p:nvSpPr>
          <p:cNvPr id="7" name="TextBox 20"/>
          <p:cNvSpPr txBox="1"/>
          <p:nvPr/>
        </p:nvSpPr>
        <p:spPr>
          <a:xfrm>
            <a:off x="836888"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4076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latin typeface="Arial" panose="020B0604020202020204" pitchFamily="34" charset="0"/>
                <a:cs typeface="Arial" panose="020B0604020202020204" pitchFamily="34" charset="0"/>
              </a:rPr>
              <a:t>Perform the </a:t>
            </a:r>
            <a:r>
              <a:rPr lang="en-IN" sz="2000" b="1" dirty="0" smtClean="0">
                <a:solidFill>
                  <a:schemeClr val="bg1"/>
                </a:solidFill>
                <a:latin typeface="Arial" panose="020B0604020202020204" pitchFamily="34" charset="0"/>
                <a:cs typeface="Arial" panose="020B0604020202020204" pitchFamily="34" charset="0"/>
              </a:rPr>
              <a:t>CUD ( Create ,Update ,Delete </a:t>
            </a:r>
            <a:r>
              <a:rPr lang="en-IN" sz="2000" b="1" dirty="0">
                <a:solidFill>
                  <a:schemeClr val="bg1"/>
                </a:solidFill>
                <a:latin typeface="Arial" panose="020B0604020202020204" pitchFamily="34" charset="0"/>
                <a:cs typeface="Arial" panose="020B0604020202020204" pitchFamily="34" charset="0"/>
              </a:rPr>
              <a:t>on </a:t>
            </a:r>
            <a:r>
              <a:rPr lang="en-IN" sz="2000" b="1" dirty="0" smtClean="0">
                <a:solidFill>
                  <a:schemeClr val="bg1"/>
                </a:solidFill>
                <a:latin typeface="Arial" panose="020B0604020202020204" pitchFamily="34" charset="0"/>
                <a:cs typeface="Arial" panose="020B0604020202020204" pitchFamily="34" charset="0"/>
              </a:rPr>
              <a:t>BO</a:t>
            </a:r>
            <a:endParaRPr lang="en-US" sz="2000" b="1" kern="0" dirty="0">
              <a:solidFill>
                <a:schemeClr val="bg1"/>
              </a:solidFill>
              <a:latin typeface="Arial" pitchFamily="34" charset="0"/>
              <a:cs typeface="Arial" pitchFamily="34" charset="0"/>
            </a:endParaRPr>
          </a:p>
        </p:txBody>
      </p:sp>
      <p:sp>
        <p:nvSpPr>
          <p:cNvPr id="10" name="TextBox 30"/>
          <p:cNvSpPr txBox="1"/>
          <p:nvPr/>
        </p:nvSpPr>
        <p:spPr>
          <a:xfrm>
            <a:off x="836888" y="393305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2108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Will actually persist the changes in the DB from transaction buffer.  Any modify operation that are executed within behavior pool or by ABAP program are not causing </a:t>
            </a:r>
            <a:r>
              <a:rPr lang="en-US" sz="1800" dirty="0" smtClean="0">
                <a:solidFill>
                  <a:schemeClr val="bg1"/>
                </a:solidFill>
              </a:rPr>
              <a:t>any </a:t>
            </a:r>
            <a:r>
              <a:rPr lang="en-US" sz="1800" dirty="0">
                <a:solidFill>
                  <a:schemeClr val="bg1"/>
                </a:solidFill>
              </a:rPr>
              <a:t>DB change </a:t>
            </a:r>
            <a:r>
              <a:rPr lang="en-US" sz="1800" dirty="0" smtClean="0">
                <a:solidFill>
                  <a:schemeClr val="bg1"/>
                </a:solidFill>
              </a:rPr>
              <a:t>because </a:t>
            </a:r>
            <a:r>
              <a:rPr lang="en-US" sz="1800" dirty="0">
                <a:solidFill>
                  <a:schemeClr val="bg1"/>
                </a:solidFill>
              </a:rPr>
              <a:t>they are applied on transaction Buffer and this buffer content will disappear when ABAP session ends. So if we want the changes to be passed to SAVE SEQUENCE and persisted, we will use the COMMIT ENTITIES statement.</a:t>
            </a:r>
          </a:p>
          <a:p>
            <a:pPr algn="just"/>
            <a:r>
              <a:rPr lang="en-US" sz="1800" dirty="0">
                <a:solidFill>
                  <a:schemeClr val="bg1"/>
                </a:solidFill>
              </a:rPr>
              <a:t>finalize ( )</a:t>
            </a:r>
          </a:p>
          <a:p>
            <a:pPr algn="just"/>
            <a:r>
              <a:rPr lang="en-IN" sz="1800" dirty="0">
                <a:solidFill>
                  <a:schemeClr val="bg1"/>
                </a:solidFill>
              </a:rPr>
              <a:t>check_before_save( )</a:t>
            </a:r>
          </a:p>
          <a:p>
            <a:pPr algn="just"/>
            <a:r>
              <a:rPr lang="en-IN" sz="1800" dirty="0">
                <a:solidFill>
                  <a:schemeClr val="bg1"/>
                </a:solidFill>
              </a:rPr>
              <a:t>Adjust_numbers( )</a:t>
            </a:r>
          </a:p>
          <a:p>
            <a:pPr algn="just"/>
            <a:r>
              <a:rPr lang="en-IN" sz="1800" dirty="0">
                <a:solidFill>
                  <a:schemeClr val="bg1"/>
                </a:solidFill>
              </a:rPr>
              <a:t>Save( )</a:t>
            </a:r>
          </a:p>
        </p:txBody>
      </p:sp>
      <p:sp>
        <p:nvSpPr>
          <p:cNvPr id="13" name="TextBox 32"/>
          <p:cNvSpPr txBox="1"/>
          <p:nvPr/>
        </p:nvSpPr>
        <p:spPr>
          <a:xfrm>
            <a:off x="1944132" y="393305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Commit Entities</a:t>
            </a:r>
            <a:endParaRPr lang="en-US" sz="2000" b="1" kern="0" dirty="0">
              <a:solidFill>
                <a:schemeClr val="bg1"/>
              </a:solidFill>
              <a:latin typeface="Arial" pitchFamily="34" charset="0"/>
              <a:cs typeface="Arial" pitchFamily="34" charset="0"/>
            </a:endParaRPr>
          </a:p>
        </p:txBody>
      </p:sp>
      <p:sp>
        <p:nvSpPr>
          <p:cNvPr id="17" name="TextBox 31"/>
          <p:cNvSpPr txBox="1"/>
          <p:nvPr/>
        </p:nvSpPr>
        <p:spPr>
          <a:xfrm>
            <a:off x="1989956" y="162880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solidFill>
                  <a:schemeClr val="bg1"/>
                </a:solidFill>
              </a:rPr>
              <a:t>MODIFY ENTITIES OF </a:t>
            </a:r>
            <a:r>
              <a:rPr lang="en-IN" sz="1800" i="1" dirty="0">
                <a:solidFill>
                  <a:schemeClr val="bg1"/>
                </a:solidFill>
              </a:rPr>
              <a:t>RootEntityName</a:t>
            </a:r>
          </a:p>
          <a:p>
            <a:r>
              <a:rPr lang="en-IN" sz="1800" dirty="0">
                <a:solidFill>
                  <a:schemeClr val="bg1"/>
                </a:solidFill>
              </a:rPr>
              <a:t>ENTITY EntityAliasName</a:t>
            </a:r>
          </a:p>
          <a:p>
            <a:r>
              <a:rPr lang="en-IN" sz="1800" dirty="0">
                <a:solidFill>
                  <a:schemeClr val="bg1"/>
                </a:solidFill>
              </a:rPr>
              <a:t>[ CREATE FROM  it_instance_c ]</a:t>
            </a:r>
          </a:p>
          <a:p>
            <a:r>
              <a:rPr lang="en-IN" sz="1800" dirty="0">
                <a:solidFill>
                  <a:schemeClr val="bg1"/>
                </a:solidFill>
              </a:rPr>
              <a:t>[ UPDATE FROM it_instance_u ]</a:t>
            </a:r>
          </a:p>
          <a:p>
            <a:r>
              <a:rPr lang="en-IN" sz="1800" dirty="0">
                <a:solidFill>
                  <a:schemeClr val="bg1"/>
                </a:solidFill>
              </a:rPr>
              <a:t>[ DELETE FROM it_instance_d </a:t>
            </a:r>
            <a:r>
              <a:rPr lang="en-IN" sz="1800" dirty="0" smtClean="0">
                <a:solidFill>
                  <a:schemeClr val="bg1"/>
                </a:solidFill>
              </a:rPr>
              <a:t>]</a:t>
            </a:r>
          </a:p>
          <a:p>
            <a:r>
              <a:rPr lang="en-IN" sz="1800" dirty="0">
                <a:solidFill>
                  <a:schemeClr val="bg1"/>
                </a:solidFill>
              </a:rPr>
              <a:t>[ CREATE BY \AssociationName FROM it_instance_cba ]</a:t>
            </a:r>
          </a:p>
          <a:p>
            <a:r>
              <a:rPr lang="en-IN" sz="1800" dirty="0" smtClean="0">
                <a:solidFill>
                  <a:schemeClr val="bg1"/>
                </a:solidFill>
              </a:rPr>
              <a:t>[ </a:t>
            </a:r>
            <a:r>
              <a:rPr lang="en-IN" sz="1800" dirty="0">
                <a:solidFill>
                  <a:schemeClr val="bg1"/>
                </a:solidFill>
              </a:rPr>
              <a:t>RESULT et_result_tab ] [ FAILED </a:t>
            </a:r>
            <a:r>
              <a:rPr lang="en-IN" sz="1800" dirty="0" smtClean="0">
                <a:solidFill>
                  <a:schemeClr val="bg1"/>
                </a:solidFill>
              </a:rPr>
              <a:t>failed ] </a:t>
            </a:r>
            <a:r>
              <a:rPr lang="en-IN" sz="1800" dirty="0">
                <a:solidFill>
                  <a:schemeClr val="bg1"/>
                </a:solidFill>
              </a:rPr>
              <a:t>[ REPORTED response ] [ MAPPED </a:t>
            </a:r>
            <a:r>
              <a:rPr lang="en-IN" sz="1800" dirty="0" smtClean="0">
                <a:solidFill>
                  <a:schemeClr val="bg1"/>
                </a:solidFill>
              </a:rPr>
              <a:t>mapped ]</a:t>
            </a:r>
            <a:endParaRPr lang="en-IN" sz="1800" dirty="0">
              <a:solidFill>
                <a:schemeClr val="bg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34"/>
          <p:cNvSpPr txBox="1"/>
          <p:nvPr/>
        </p:nvSpPr>
        <p:spPr>
          <a:xfrm>
            <a:off x="765820"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873064" y="1828448"/>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All operations that do not need to change the data of an entity are carried out by READ Data</a:t>
            </a:r>
            <a:r>
              <a:rPr lang="en-US" sz="1800" dirty="0" smtClean="0">
                <a:solidFill>
                  <a:schemeClr val="bg1"/>
                </a:solidFill>
              </a:rPr>
              <a:t>.</a:t>
            </a:r>
          </a:p>
          <a:p>
            <a:pPr algn="just"/>
            <a:r>
              <a:rPr lang="en-US" sz="1800" dirty="0">
                <a:solidFill>
                  <a:schemeClr val="bg1"/>
                </a:solidFill>
              </a:rPr>
              <a:t>There 2 types of Read</a:t>
            </a:r>
          </a:p>
          <a:p>
            <a:pPr marL="457200" indent="-457200" algn="just">
              <a:buAutoNum type="arabicPeriod"/>
            </a:pPr>
            <a:r>
              <a:rPr lang="en-US" sz="1800" dirty="0">
                <a:solidFill>
                  <a:schemeClr val="bg1"/>
                </a:solidFill>
              </a:rPr>
              <a:t>Read Entity by Key </a:t>
            </a:r>
          </a:p>
          <a:p>
            <a:pPr marL="457200" indent="-457200" algn="just">
              <a:buAutoNum type="arabicPeriod"/>
            </a:pPr>
            <a:r>
              <a:rPr lang="en-US" sz="1800" dirty="0">
                <a:solidFill>
                  <a:schemeClr val="bg1"/>
                </a:solidFill>
              </a:rPr>
              <a:t>Read Access to child (association) by parent </a:t>
            </a:r>
            <a:r>
              <a:rPr lang="en-US" sz="1800" dirty="0" smtClean="0">
                <a:solidFill>
                  <a:schemeClr val="bg1"/>
                </a:solidFill>
              </a:rPr>
              <a:t>key</a:t>
            </a:r>
          </a:p>
          <a:p>
            <a:pPr algn="just"/>
            <a:endParaRPr lang="en-US" sz="1800" dirty="0">
              <a:solidFill>
                <a:schemeClr val="bg1"/>
              </a:solidFill>
            </a:endParaRPr>
          </a:p>
          <a:p>
            <a:pPr algn="just"/>
            <a:r>
              <a:rPr lang="en-IN" sz="1800" dirty="0">
                <a:solidFill>
                  <a:schemeClr val="bg1"/>
                </a:solidFill>
              </a:rPr>
              <a:t>Read Statement always returns the RESULT and you must specify target variable. We can also read the associated entity data using </a:t>
            </a:r>
            <a:r>
              <a:rPr lang="en-IN" sz="1800" b="1" dirty="0">
                <a:solidFill>
                  <a:schemeClr val="bg1"/>
                </a:solidFill>
              </a:rPr>
              <a:t>BY \asso_name FROM it_table </a:t>
            </a:r>
            <a:r>
              <a:rPr lang="en-IN" sz="1800" dirty="0">
                <a:solidFill>
                  <a:schemeClr val="bg1"/>
                </a:solidFill>
              </a:rPr>
              <a:t>syntax</a:t>
            </a:r>
            <a:r>
              <a:rPr lang="en-IN" sz="1800" dirty="0" smtClean="0">
                <a:solidFill>
                  <a:schemeClr val="bg1"/>
                </a:solidFill>
              </a:rPr>
              <a:t>.</a:t>
            </a:r>
          </a:p>
          <a:p>
            <a:pPr algn="just"/>
            <a:r>
              <a:rPr lang="en-IN" sz="1800" dirty="0" smtClean="0">
                <a:solidFill>
                  <a:schemeClr val="bg1"/>
                </a:solidFill>
              </a:rPr>
              <a:t>The </a:t>
            </a:r>
            <a:r>
              <a:rPr lang="en-IN" sz="1800" dirty="0">
                <a:solidFill>
                  <a:schemeClr val="bg1"/>
                </a:solidFill>
              </a:rPr>
              <a:t>result of associated data with come in another internal table </a:t>
            </a:r>
            <a:r>
              <a:rPr lang="en-IN" sz="1800" b="1" dirty="0">
                <a:solidFill>
                  <a:schemeClr val="bg1"/>
                </a:solidFill>
              </a:rPr>
              <a:t>LINK tab_name, </a:t>
            </a:r>
            <a:r>
              <a:rPr lang="en-IN" sz="1800" dirty="0">
                <a:solidFill>
                  <a:schemeClr val="bg1"/>
                </a:solidFill>
              </a:rPr>
              <a:t>it will always contain the key value pair</a:t>
            </a:r>
            <a:r>
              <a:rPr lang="en-IN" sz="1800" b="1" dirty="0">
                <a:solidFill>
                  <a:schemeClr val="bg1"/>
                </a:solidFill>
              </a:rPr>
              <a:t>.</a:t>
            </a:r>
          </a:p>
          <a:p>
            <a:pPr algn="just"/>
            <a:r>
              <a:rPr lang="en-IN" sz="1800" dirty="0">
                <a:solidFill>
                  <a:schemeClr val="bg1"/>
                </a:solidFill>
              </a:rPr>
              <a:t>READ ENTITIES OF </a:t>
            </a:r>
            <a:r>
              <a:rPr lang="en-IN" sz="1800" b="1" dirty="0">
                <a:solidFill>
                  <a:schemeClr val="bg1"/>
                </a:solidFill>
              </a:rPr>
              <a:t>RootEntityName</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it_read_condition</a:t>
            </a:r>
          </a:p>
          <a:p>
            <a:pPr algn="just"/>
            <a:r>
              <a:rPr lang="en-IN" sz="1800" dirty="0">
                <a:solidFill>
                  <a:schemeClr val="bg1"/>
                </a:solidFill>
              </a:rPr>
              <a:t>RESULT et_result</a:t>
            </a:r>
          </a:p>
          <a:p>
            <a:pPr algn="just"/>
            <a:r>
              <a:rPr lang="en-IN" sz="1800" dirty="0">
                <a:solidFill>
                  <a:schemeClr val="bg1"/>
                </a:solidFill>
              </a:rPr>
              <a:t>BY \asso_name FROM it_read_rba</a:t>
            </a:r>
          </a:p>
          <a:p>
            <a:pPr algn="just"/>
            <a:r>
              <a:rPr lang="en-IN" sz="1800" dirty="0">
                <a:solidFill>
                  <a:schemeClr val="bg1"/>
                </a:solidFill>
              </a:rPr>
              <a:t>RESULT et_res_rba</a:t>
            </a:r>
          </a:p>
          <a:p>
            <a:pPr algn="just"/>
            <a:r>
              <a:rPr lang="en-IN" sz="1800" dirty="0">
                <a:solidFill>
                  <a:schemeClr val="bg1"/>
                </a:solidFill>
              </a:rPr>
              <a:t>LINK et_link_keys</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it_ins_2…. [ FAILED failed ] [REPORTED reported]</a:t>
            </a:r>
            <a:endParaRPr lang="en-US" sz="1800" dirty="0">
              <a:solidFill>
                <a:schemeClr val="bg1"/>
              </a:solidFill>
            </a:endParaRPr>
          </a:p>
          <a:p>
            <a:pPr algn="just"/>
            <a:endParaRPr lang="en-US" sz="1800" kern="0" dirty="0">
              <a:solidFill>
                <a:schemeClr val="bg1"/>
              </a:solidFill>
              <a:latin typeface="Arial" pitchFamily="34" charset="0"/>
              <a:cs typeface="Arial" pitchFamily="34" charset="0"/>
            </a:endParaRPr>
          </a:p>
        </p:txBody>
      </p:sp>
      <p:sp>
        <p:nvSpPr>
          <p:cNvPr id="8" name="TextBox 36"/>
          <p:cNvSpPr txBox="1"/>
          <p:nvPr/>
        </p:nvSpPr>
        <p:spPr>
          <a:xfrm>
            <a:off x="1873064" y="1340768"/>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Read the Data</a:t>
            </a:r>
            <a:endParaRPr lang="en-US" sz="2000" b="1" kern="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Rule for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576065" y="918368"/>
            <a:ext cx="10414891" cy="2308324"/>
          </a:xfrm>
          <a:prstGeom prst="rect">
            <a:avLst/>
          </a:prstGeom>
          <a:noFill/>
        </p:spPr>
        <p:txBody>
          <a:bodyPr wrap="square" rtlCol="0">
            <a:spAutoFit/>
          </a:bodyPr>
          <a:lstStyle/>
          <a:p>
            <a:pPr algn="just"/>
            <a:r>
              <a:rPr lang="en-US" sz="1800" dirty="0">
                <a:solidFill>
                  <a:schemeClr val="bg1"/>
                </a:solidFill>
              </a:rPr>
              <a:t>In addition to the data we also have a compiler generated field in input and output results called %control, this field is responsible to inform the </a:t>
            </a:r>
            <a:r>
              <a:rPr lang="en-US" sz="1800" dirty="0" smtClean="0">
                <a:solidFill>
                  <a:schemeClr val="bg1"/>
                </a:solidFill>
              </a:rPr>
              <a:t>RESTful </a:t>
            </a:r>
            <a:r>
              <a:rPr lang="en-US" sz="1800" dirty="0">
                <a:solidFill>
                  <a:schemeClr val="bg1"/>
                </a:solidFill>
              </a:rPr>
              <a:t>framework that, which are all the fields we would like to send to DB while creation or update while updating. Also while read we can specify the same to avoid reading everything.</a:t>
            </a:r>
          </a:p>
          <a:p>
            <a:endParaRPr lang="en-US" sz="1800" dirty="0">
              <a:solidFill>
                <a:schemeClr val="bg1"/>
              </a:solidFill>
            </a:endParaRPr>
          </a:p>
          <a:p>
            <a:endParaRPr lang="en-US" sz="1800" dirty="0">
              <a:solidFill>
                <a:schemeClr val="bg1"/>
              </a:solidFill>
            </a:endParaRPr>
          </a:p>
          <a:p>
            <a:r>
              <a:rPr lang="en-US" sz="1800" dirty="0">
                <a:solidFill>
                  <a:schemeClr val="bg1"/>
                </a:solidFill>
              </a:rPr>
              <a:t>We can also see the complete BO structure in BO Explorer using keyboard shortcut</a:t>
            </a:r>
          </a:p>
          <a:p>
            <a:r>
              <a:rPr lang="en-US" sz="1800" dirty="0">
                <a:solidFill>
                  <a:schemeClr val="bg1"/>
                </a:solidFill>
              </a:rPr>
              <a:t>Alt+Shift+W</a:t>
            </a:r>
            <a:endParaRPr lang="en-IN" sz="1800" dirty="0">
              <a:solidFill>
                <a:schemeClr val="bg1"/>
              </a:solidFill>
            </a:endParaRPr>
          </a:p>
        </p:txBody>
      </p:sp>
      <p:pic>
        <p:nvPicPr>
          <p:cNvPr id="1028" name="Picture 4" descr="Free Photo | Abstract science fiction futuristic background with red and  blue neon l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767" y="3143934"/>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Implementing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19730261-CF6C-4157-81BC-2352D8128480}"/>
              </a:ext>
            </a:extLst>
          </p:cNvPr>
          <p:cNvSpPr txBox="1"/>
          <p:nvPr/>
        </p:nvSpPr>
        <p:spPr>
          <a:xfrm>
            <a:off x="648073" y="1352962"/>
            <a:ext cx="10414891" cy="707886"/>
          </a:xfrm>
          <a:prstGeom prst="rect">
            <a:avLst/>
          </a:prstGeom>
          <a:noFill/>
        </p:spPr>
        <p:txBody>
          <a:bodyPr wrap="square" rtlCol="0">
            <a:spAutoFit/>
          </a:bodyPr>
          <a:lstStyle/>
          <a:p>
            <a:pPr algn="just"/>
            <a:r>
              <a:rPr lang="en-US" sz="2000" dirty="0" smtClean="0">
                <a:solidFill>
                  <a:schemeClr val="bg1"/>
                </a:solidFill>
              </a:rPr>
              <a:t>Exercise </a:t>
            </a:r>
          </a:p>
          <a:p>
            <a:pPr algn="just"/>
            <a:r>
              <a:rPr lang="en-US" sz="2000" dirty="0" smtClean="0">
                <a:solidFill>
                  <a:schemeClr val="bg1"/>
                </a:solidFill>
                <a:hlinkClick r:id="rId3"/>
              </a:rPr>
              <a:t>ZATS_00_EML_Learning </a:t>
            </a:r>
            <a:endParaRPr lang="en-US" sz="2000" dirty="0">
              <a:solidFill>
                <a:schemeClr val="bg1"/>
              </a:solidFill>
            </a:endParaRPr>
          </a:p>
        </p:txBody>
      </p:sp>
      <p:pic>
        <p:nvPicPr>
          <p:cNvPr id="2" name="Picture 1"/>
          <p:cNvPicPr>
            <a:picLocks noChangeAspect="1"/>
          </p:cNvPicPr>
          <p:nvPr/>
        </p:nvPicPr>
        <p:blipFill>
          <a:blip r:embed="rId4"/>
          <a:stretch>
            <a:fillRect/>
          </a:stretch>
        </p:blipFill>
        <p:spPr>
          <a:xfrm>
            <a:off x="4153005" y="1317245"/>
            <a:ext cx="7380952" cy="4819048"/>
          </a:xfrm>
          <a:prstGeom prst="rect">
            <a:avLst/>
          </a:prstGeom>
        </p:spPr>
      </p:pic>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9673</TotalTime>
  <Words>562</Words>
  <Application>Microsoft Office PowerPoint</Application>
  <PresentationFormat>Custom</PresentationFormat>
  <Paragraphs>103</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 Black</vt:lpstr>
      <vt:lpstr>Arial Bold</vt:lpstr>
      <vt:lpstr>Calibri</vt:lpstr>
      <vt:lpstr>Cooper Black</vt:lpstr>
      <vt:lpstr>Open Sans</vt:lpstr>
      <vt:lpstr>Patua One</vt:lpstr>
      <vt:lpstr>Segoe UI</vt:lpstr>
      <vt:lpstr>Segoe UI Bold</vt:lpstr>
      <vt:lpstr>Segoe UI Light</vt:lpstr>
      <vt:lpstr>Office Theme</vt:lpstr>
      <vt:lpstr>PowerPoint Presentation</vt:lpstr>
      <vt:lpstr>PowerPoint Presentation</vt:lpstr>
      <vt:lpstr>What is EML ?</vt:lpstr>
      <vt:lpstr>Syntax of EML</vt:lpstr>
      <vt:lpstr>Syntax of EML</vt:lpstr>
      <vt:lpstr>Rule for EML</vt:lpstr>
      <vt:lpstr>Implementing EML</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278</cp:revision>
  <dcterms:created xsi:type="dcterms:W3CDTF">2013-09-12T13:05:01Z</dcterms:created>
  <dcterms:modified xsi:type="dcterms:W3CDTF">2021-09-20T05:13:43Z</dcterms:modified>
</cp:coreProperties>
</file>